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22"/>
  </p:notesMasterIdLst>
  <p:handoutMasterIdLst>
    <p:handoutMasterId r:id="rId23"/>
  </p:handoutMasterIdLst>
  <p:sldIdLst>
    <p:sldId id="256" r:id="rId5"/>
    <p:sldId id="327" r:id="rId6"/>
    <p:sldId id="332" r:id="rId7"/>
    <p:sldId id="334" r:id="rId8"/>
    <p:sldId id="335" r:id="rId9"/>
    <p:sldId id="336" r:id="rId10"/>
    <p:sldId id="284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7" r:id="rId19"/>
    <p:sldId id="348" r:id="rId20"/>
    <p:sldId id="263" r:id="rId21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0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6531" autoAdjust="0"/>
  </p:normalViewPr>
  <p:slideViewPr>
    <p:cSldViewPr>
      <p:cViewPr varScale="1">
        <p:scale>
          <a:sx n="110" d="100"/>
          <a:sy n="110" d="100"/>
        </p:scale>
        <p:origin x="952" y="17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6" d="100"/>
          <a:sy n="96" d="100"/>
        </p:scale>
        <p:origin x="4304" y="19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060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3802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i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# display the percentage value to 1 decimal place with a trailing %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757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explode value also indicates by how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548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09750" y="985838"/>
            <a:ext cx="4914900" cy="3403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281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atplotlib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tiff"/><Relationship Id="rId4" Type="http://schemas.openxmlformats.org/officeDocument/2006/relationships/hyperlink" Target="https://www.w3schools.com/python/matplotlib_intro.asp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Graphing with </a:t>
            </a:r>
            <a:r>
              <a:rPr lang="en-GB" dirty="0" err="1"/>
              <a:t>MatPlotLib</a:t>
            </a:r>
            <a:br>
              <a:rPr lang="en-GB"/>
            </a:br>
            <a:r>
              <a:rPr lang="en-GB"/>
              <a:t>(Optional)</a:t>
            </a:r>
            <a:endParaRPr lang="en-GB" dirty="0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/>
              <a:t>Kevin Cunningham</a:t>
            </a:r>
            <a:endParaRPr lang="en-GB" sz="3000" dirty="0"/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MatPlotLib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072D37-5480-0945-87C7-D3428651A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54ACB-B164-A44D-9EB2-7D4AAA80C6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16E119-A03E-9847-BAAA-6E8635C5E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468" y="5120405"/>
            <a:ext cx="2585864" cy="62060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E7388-595F-A74C-B3A6-E70F0F15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33D6A-CDD8-7948-A9E0-A2654E767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Can also create bar charts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C7BFD-28CA-6C4B-B360-023EA0EBF7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94230-2650-DE40-8535-AFDCD012EB6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96C31-C250-D446-AE73-F759585B44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3B164-0A32-3B49-85A4-545E864C979B}"/>
              </a:ext>
            </a:extLst>
          </p:cNvPr>
          <p:cNvSpPr txBox="1"/>
          <p:nvPr/>
        </p:nvSpPr>
        <p:spPr>
          <a:xfrm>
            <a:off x="519438" y="1459111"/>
            <a:ext cx="6682423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import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matplotlib.pyplot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chemeClr val="tx1"/>
                </a:solidFill>
              </a:rPr>
              <a:t>as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pyplot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Set up the data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labels = (</a:t>
            </a:r>
            <a:r>
              <a:rPr lang="en-GB" b="1" dirty="0">
                <a:solidFill>
                  <a:schemeClr val="tx1"/>
                </a:solidFill>
              </a:rPr>
              <a:t>'Python'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chemeClr val="tx1"/>
                </a:solidFill>
              </a:rPr>
              <a:t>'Scala'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chemeClr val="tx1"/>
                </a:solidFill>
              </a:rPr>
              <a:t>'C#'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chemeClr val="tx1"/>
                </a:solidFill>
              </a:rPr>
              <a:t>'Java'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chemeClr val="tx1"/>
                </a:solidFill>
              </a:rPr>
              <a:t>'PHP'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index = (1, 2, 3, 4, 5)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sizes = [45, 10, 15, 30, 22]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Set up the bar chart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pyplot.</a:t>
            </a:r>
            <a:r>
              <a:rPr lang="en-GB" b="1" dirty="0" err="1">
                <a:solidFill>
                  <a:srgbClr val="0000FF"/>
                </a:solidFill>
              </a:rPr>
              <a:t>bar</a:t>
            </a:r>
            <a:r>
              <a:rPr lang="en-GB" dirty="0">
                <a:solidFill>
                  <a:schemeClr val="tx1"/>
                </a:solidFill>
              </a:rPr>
              <a:t>(index, sizes, </a:t>
            </a:r>
            <a:r>
              <a:rPr lang="en-GB" dirty="0" err="1">
                <a:solidFill>
                  <a:schemeClr val="tx1"/>
                </a:solidFill>
              </a:rPr>
              <a:t>tick_label</a:t>
            </a:r>
            <a:r>
              <a:rPr lang="en-GB" dirty="0">
                <a:solidFill>
                  <a:schemeClr val="tx1"/>
                </a:solidFill>
              </a:rPr>
              <a:t>=labels)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Set up the horizontal bar chart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</a:t>
            </a:r>
            <a:r>
              <a:rPr lang="en-GB" i="1" dirty="0" err="1">
                <a:solidFill>
                  <a:schemeClr val="tx1"/>
                </a:solidFill>
              </a:rPr>
              <a:t>pyplot.</a:t>
            </a:r>
            <a:r>
              <a:rPr lang="en-GB" b="1" dirty="0" err="1">
                <a:solidFill>
                  <a:srgbClr val="0000FF"/>
                </a:solidFill>
              </a:rPr>
              <a:t>barh</a:t>
            </a:r>
            <a:r>
              <a:rPr lang="en-GB" i="1" dirty="0">
                <a:solidFill>
                  <a:schemeClr val="tx1"/>
                </a:solidFill>
              </a:rPr>
              <a:t>(index, sizes, </a:t>
            </a:r>
            <a:r>
              <a:rPr lang="en-GB" i="1" dirty="0" err="1">
                <a:solidFill>
                  <a:schemeClr val="tx1"/>
                </a:solidFill>
              </a:rPr>
              <a:t>tick_label</a:t>
            </a:r>
            <a:r>
              <a:rPr lang="en-GB" i="1" dirty="0">
                <a:solidFill>
                  <a:schemeClr val="tx1"/>
                </a:solidFill>
              </a:rPr>
              <a:t>=labels)</a:t>
            </a:r>
            <a:br>
              <a:rPr lang="en-GB" i="1" dirty="0">
                <a:solidFill>
                  <a:schemeClr val="tx1"/>
                </a:solidFill>
              </a:rPr>
            </a:br>
            <a:br>
              <a:rPr lang="en-GB" i="1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Configure the layout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pyplot.ylabel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b="1" dirty="0">
                <a:solidFill>
                  <a:schemeClr val="tx1"/>
                </a:solidFill>
              </a:rPr>
              <a:t>'Usage'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pyplot.xlabel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b="1" dirty="0">
                <a:solidFill>
                  <a:schemeClr val="tx1"/>
                </a:solidFill>
              </a:rPr>
              <a:t>'Programming Languages'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Display the chart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pyplot.show</a:t>
            </a:r>
            <a:r>
              <a:rPr lang="en-GB" dirty="0">
                <a:solidFill>
                  <a:schemeClr val="tx1"/>
                </a:solidFill>
              </a:rPr>
              <a:t>()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7FED65-8917-C445-9833-E9214AB4C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056" y="846932"/>
            <a:ext cx="4293771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43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E7388-595F-A74C-B3A6-E70F0F15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33D6A-CDD8-7948-A9E0-A2654E767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Can also create bar charts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C7BFD-28CA-6C4B-B360-023EA0EBF7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94230-2650-DE40-8535-AFDCD012EB6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96C31-C250-D446-AE73-F759585B44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3B164-0A32-3B49-85A4-545E864C979B}"/>
              </a:ext>
            </a:extLst>
          </p:cNvPr>
          <p:cNvSpPr txBox="1"/>
          <p:nvPr/>
        </p:nvSpPr>
        <p:spPr>
          <a:xfrm>
            <a:off x="495300" y="1487196"/>
            <a:ext cx="6682423" cy="48397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import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matplotlib.pyplot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chemeClr val="tx1"/>
                </a:solidFill>
              </a:rPr>
              <a:t>as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pyplot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Set up the data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labels = (</a:t>
            </a:r>
            <a:r>
              <a:rPr lang="en-GB" b="1" dirty="0">
                <a:solidFill>
                  <a:schemeClr val="tx1"/>
                </a:solidFill>
              </a:rPr>
              <a:t>'Python'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chemeClr val="tx1"/>
                </a:solidFill>
              </a:rPr>
              <a:t>'Scala'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chemeClr val="tx1"/>
                </a:solidFill>
              </a:rPr>
              <a:t>'C#'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chemeClr val="tx1"/>
                </a:solidFill>
              </a:rPr>
              <a:t>'Java'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chemeClr val="tx1"/>
                </a:solidFill>
              </a:rPr>
              <a:t>'PHP'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index = (1, 2, 3, 4, 5)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sizes = [45, 10, 15, 30, 22]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Set up the multi-coloured bar chart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pyplot.bar</a:t>
            </a:r>
            <a:r>
              <a:rPr lang="en-GB" dirty="0">
                <a:solidFill>
                  <a:schemeClr val="tx1"/>
                </a:solidFill>
              </a:rPr>
              <a:t>(index, sizes, </a:t>
            </a:r>
            <a:r>
              <a:rPr lang="en-GB" dirty="0" err="1">
                <a:solidFill>
                  <a:schemeClr val="tx1"/>
                </a:solidFill>
              </a:rPr>
              <a:t>tick_label</a:t>
            </a:r>
            <a:r>
              <a:rPr lang="en-GB" dirty="0">
                <a:solidFill>
                  <a:schemeClr val="tx1"/>
                </a:solidFill>
              </a:rPr>
              <a:t>=labels, 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</a:rPr>
              <a:t>                 </a:t>
            </a:r>
            <a:r>
              <a:rPr lang="en-GB" dirty="0" err="1">
                <a:solidFill>
                  <a:srgbClr val="0000FF"/>
                </a:solidFill>
              </a:rPr>
              <a:t>color</a:t>
            </a:r>
            <a:r>
              <a:rPr lang="en-GB" b="1" dirty="0">
                <a:solidFill>
                  <a:srgbClr val="0000FF"/>
                </a:solidFill>
              </a:rPr>
              <a:t>=('red', 'green', 'blue', 'yellow', 'orange')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i="1" dirty="0">
                <a:solidFill>
                  <a:schemeClr val="tx1"/>
                </a:solidFill>
              </a:rPr>
            </a:br>
            <a:br>
              <a:rPr lang="en-GB" i="1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Configure the layout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pyplot.ylabel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b="1" dirty="0">
                <a:solidFill>
                  <a:schemeClr val="tx1"/>
                </a:solidFill>
              </a:rPr>
              <a:t>'Usage'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pyplot.xlabel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b="1" dirty="0">
                <a:solidFill>
                  <a:schemeClr val="tx1"/>
                </a:solidFill>
              </a:rPr>
              <a:t>'Programming Languages'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Display the chart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pyplot.show</a:t>
            </a:r>
            <a:r>
              <a:rPr lang="en-GB" dirty="0">
                <a:solidFill>
                  <a:schemeClr val="tx1"/>
                </a:solidFill>
              </a:rPr>
              <a:t>()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6B216E-F148-EF45-8E31-401A8E910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153" y="324593"/>
            <a:ext cx="3671861" cy="31227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D238B3-D106-D046-9E8E-7EB1EDFB3664}"/>
              </a:ext>
            </a:extLst>
          </p:cNvPr>
          <p:cNvSpPr txBox="1"/>
          <p:nvPr/>
        </p:nvSpPr>
        <p:spPr>
          <a:xfrm>
            <a:off x="7714964" y="4941987"/>
            <a:ext cx="177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tx1"/>
                </a:solidFill>
              </a:rPr>
              <a:t>Can configure colours of bars etc.</a:t>
            </a:r>
          </a:p>
        </p:txBody>
      </p:sp>
    </p:spTree>
    <p:extLst>
      <p:ext uri="{BB962C8B-B14F-4D97-AF65-F5344CB8AC3E}">
        <p14:creationId xmlns:p14="http://schemas.microsoft.com/office/powerpoint/2010/main" val="2344825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E1BB3-30D9-6E43-AA15-45471402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Pie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BC32E-6B61-6243-AA79-C06A66A46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Can create Pie charts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0B1B9-F664-984D-9914-6DDEE817B7E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AB290-5642-4244-8D27-60F225141CD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F0849-0BDE-B34A-A48E-BF3FCB9558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5985B-8B42-5940-8872-E9E95F45E354}"/>
              </a:ext>
            </a:extLst>
          </p:cNvPr>
          <p:cNvSpPr txBox="1"/>
          <p:nvPr/>
        </p:nvSpPr>
        <p:spPr>
          <a:xfrm>
            <a:off x="537321" y="2348880"/>
            <a:ext cx="4983228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import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matplotlib.pyplot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chemeClr val="tx1"/>
                </a:solidFill>
              </a:rPr>
              <a:t>as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pyplot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labels = (</a:t>
            </a:r>
            <a:r>
              <a:rPr lang="en-GB" b="1" dirty="0">
                <a:solidFill>
                  <a:schemeClr val="tx1"/>
                </a:solidFill>
              </a:rPr>
              <a:t>'Python'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chemeClr val="tx1"/>
                </a:solidFill>
              </a:rPr>
              <a:t>'Java'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chemeClr val="tx1"/>
                </a:solidFill>
              </a:rPr>
              <a:t>'Scala'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chemeClr val="tx1"/>
                </a:solidFill>
              </a:rPr>
              <a:t>'C#'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sizes = [45, 30, 15, 10]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pyplot.</a:t>
            </a:r>
            <a:r>
              <a:rPr lang="en-GB" b="1" dirty="0" err="1">
                <a:solidFill>
                  <a:srgbClr val="0000FF"/>
                </a:solidFill>
              </a:rPr>
              <a:t>pie</a:t>
            </a:r>
            <a:r>
              <a:rPr lang="en-GB" dirty="0">
                <a:solidFill>
                  <a:schemeClr val="tx1"/>
                </a:solidFill>
              </a:rPr>
              <a:t>(sizes,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       labels=labels,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       </a:t>
            </a:r>
            <a:r>
              <a:rPr lang="en-GB" dirty="0" err="1">
                <a:solidFill>
                  <a:schemeClr val="tx1"/>
                </a:solidFill>
              </a:rPr>
              <a:t>autopct</a:t>
            </a:r>
            <a:r>
              <a:rPr lang="en-GB" dirty="0">
                <a:solidFill>
                  <a:schemeClr val="tx1"/>
                </a:solidFill>
              </a:rPr>
              <a:t>=</a:t>
            </a:r>
            <a:r>
              <a:rPr lang="en-GB" b="1" dirty="0">
                <a:solidFill>
                  <a:schemeClr val="tx1"/>
                </a:solidFill>
              </a:rPr>
              <a:t>'%.1f%%'</a:t>
            </a:r>
            <a:r>
              <a:rPr lang="en-GB" dirty="0">
                <a:solidFill>
                  <a:schemeClr val="tx1"/>
                </a:solidFill>
              </a:rPr>
              <a:t>,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       </a:t>
            </a:r>
            <a:r>
              <a:rPr lang="en-GB" dirty="0" err="1">
                <a:solidFill>
                  <a:schemeClr val="tx1"/>
                </a:solidFill>
              </a:rPr>
              <a:t>counterclock</a:t>
            </a:r>
            <a:r>
              <a:rPr lang="en-GB" dirty="0">
                <a:solidFill>
                  <a:schemeClr val="tx1"/>
                </a:solidFill>
              </a:rPr>
              <a:t>=False,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       </a:t>
            </a:r>
            <a:r>
              <a:rPr lang="en-GB" dirty="0" err="1">
                <a:solidFill>
                  <a:schemeClr val="tx1"/>
                </a:solidFill>
              </a:rPr>
              <a:t>startangle</a:t>
            </a:r>
            <a:r>
              <a:rPr lang="en-GB" dirty="0">
                <a:solidFill>
                  <a:schemeClr val="tx1"/>
                </a:solidFill>
              </a:rPr>
              <a:t>=90)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pyplot.show</a:t>
            </a:r>
            <a:r>
              <a:rPr lang="en-GB" dirty="0">
                <a:solidFill>
                  <a:schemeClr val="tx1"/>
                </a:solidFill>
              </a:rPr>
              <a:t>()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377CDD-C45C-EB43-9A21-2C2EB8E0E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096" y="1590449"/>
            <a:ext cx="3888432" cy="32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23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E1BB3-30D9-6E43-AA15-45471402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Pie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BC32E-6B61-6243-AA79-C06A66A46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Can configure Pie charts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0B1B9-F664-984D-9914-6DDEE817B7E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AB290-5642-4244-8D27-60F225141CD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F0849-0BDE-B34A-A48E-BF3FCB9558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5985B-8B42-5940-8872-E9E95F45E354}"/>
              </a:ext>
            </a:extLst>
          </p:cNvPr>
          <p:cNvSpPr txBox="1"/>
          <p:nvPr/>
        </p:nvSpPr>
        <p:spPr>
          <a:xfrm>
            <a:off x="550699" y="2074032"/>
            <a:ext cx="4983228" cy="45627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import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matplotlib.pyplot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chemeClr val="tx1"/>
                </a:solidFill>
              </a:rPr>
              <a:t>as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pyplot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labels = (</a:t>
            </a:r>
            <a:r>
              <a:rPr lang="en-GB" b="1" dirty="0">
                <a:solidFill>
                  <a:schemeClr val="tx1"/>
                </a:solidFill>
              </a:rPr>
              <a:t>'Python'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chemeClr val="tx1"/>
                </a:solidFill>
              </a:rPr>
              <a:t>'Java'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chemeClr val="tx1"/>
                </a:solidFill>
              </a:rPr>
              <a:t>'Scala'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chemeClr val="tx1"/>
                </a:solidFill>
              </a:rPr>
              <a:t>'C#'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sizes = [45, 30, 15, 10]</a:t>
            </a:r>
          </a:p>
          <a:p>
            <a:pPr>
              <a:spcBef>
                <a:spcPts val="300"/>
              </a:spcBef>
              <a:buNone/>
            </a:pPr>
            <a:br>
              <a:rPr lang="en-GB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only "explode" the 1st slice (i.e. 'Python')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dirty="0">
                <a:solidFill>
                  <a:srgbClr val="0000FF"/>
                </a:solidFill>
              </a:rPr>
              <a:t>explode = (0.1, 0, 0, 0)</a:t>
            </a:r>
            <a:br>
              <a:rPr lang="en-GB" dirty="0">
                <a:solidFill>
                  <a:srgbClr val="0000FF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pyplot.pie</a:t>
            </a:r>
            <a:r>
              <a:rPr lang="en-GB" dirty="0">
                <a:solidFill>
                  <a:schemeClr val="tx1"/>
                </a:solidFill>
              </a:rPr>
              <a:t>(sizes,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       </a:t>
            </a:r>
            <a:r>
              <a:rPr lang="en-GB" b="1" dirty="0">
                <a:solidFill>
                  <a:srgbClr val="0000FF"/>
                </a:solidFill>
              </a:rPr>
              <a:t>explode=explode</a:t>
            </a:r>
            <a:r>
              <a:rPr lang="en-GB" dirty="0">
                <a:solidFill>
                  <a:schemeClr val="tx1"/>
                </a:solidFill>
              </a:rPr>
              <a:t>,</a:t>
            </a:r>
            <a:br>
              <a:rPr lang="en-GB" b="1" dirty="0">
                <a:solidFill>
                  <a:srgbClr val="0000FF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       labels=labels,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       </a:t>
            </a:r>
            <a:r>
              <a:rPr lang="en-GB" dirty="0" err="1">
                <a:solidFill>
                  <a:schemeClr val="tx1"/>
                </a:solidFill>
              </a:rPr>
              <a:t>autopct</a:t>
            </a:r>
            <a:r>
              <a:rPr lang="en-GB" dirty="0">
                <a:solidFill>
                  <a:schemeClr val="tx1"/>
                </a:solidFill>
              </a:rPr>
              <a:t>=</a:t>
            </a:r>
            <a:r>
              <a:rPr lang="en-GB" b="1" dirty="0">
                <a:solidFill>
                  <a:schemeClr val="tx1"/>
                </a:solidFill>
              </a:rPr>
              <a:t>'%.0f%%'</a:t>
            </a:r>
            <a:r>
              <a:rPr lang="en-GB" dirty="0">
                <a:solidFill>
                  <a:schemeClr val="tx1"/>
                </a:solidFill>
              </a:rPr>
              <a:t>,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       </a:t>
            </a:r>
            <a:r>
              <a:rPr lang="en-GB" b="1" dirty="0">
                <a:solidFill>
                  <a:srgbClr val="0000FF"/>
                </a:solidFill>
              </a:rPr>
              <a:t>shadow=True</a:t>
            </a:r>
            <a:r>
              <a:rPr lang="en-GB" dirty="0">
                <a:solidFill>
                  <a:schemeClr val="tx1"/>
                </a:solidFill>
              </a:rPr>
              <a:t>,</a:t>
            </a:r>
            <a:br>
              <a:rPr lang="en-GB" b="1" dirty="0">
                <a:solidFill>
                  <a:srgbClr val="0000BE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       </a:t>
            </a:r>
            <a:r>
              <a:rPr lang="en-GB" dirty="0" err="1">
                <a:solidFill>
                  <a:schemeClr val="tx1"/>
                </a:solidFill>
              </a:rPr>
              <a:t>counterclock</a:t>
            </a:r>
            <a:r>
              <a:rPr lang="en-GB" dirty="0">
                <a:solidFill>
                  <a:schemeClr val="tx1"/>
                </a:solidFill>
              </a:rPr>
              <a:t>=False,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       </a:t>
            </a:r>
            <a:r>
              <a:rPr lang="en-GB" dirty="0" err="1">
                <a:solidFill>
                  <a:schemeClr val="tx1"/>
                </a:solidFill>
              </a:rPr>
              <a:t>startangle</a:t>
            </a:r>
            <a:r>
              <a:rPr lang="en-GB" dirty="0">
                <a:solidFill>
                  <a:schemeClr val="tx1"/>
                </a:solidFill>
              </a:rPr>
              <a:t>=90)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pyplot.show</a:t>
            </a:r>
            <a:r>
              <a:rPr lang="en-GB" dirty="0">
                <a:solidFill>
                  <a:schemeClr val="tx1"/>
                </a:solidFill>
              </a:rPr>
              <a:t>()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57EB47-6C54-5541-9D47-49B4D6B8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104" y="476672"/>
            <a:ext cx="3784827" cy="32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25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BA45-2E65-B34C-B767-F99364362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Scatter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4416-2BBF-2146-B3E1-A97EC589B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600200"/>
            <a:ext cx="4097660" cy="4529138"/>
          </a:xfrm>
        </p:spPr>
        <p:txBody>
          <a:bodyPr/>
          <a:lstStyle/>
          <a:p>
            <a:r>
              <a:rPr lang="en-GB" sz="2000" dirty="0"/>
              <a:t>Can also generate scatter graphs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E5116-9F14-8642-AA38-BAC8689462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6FF25-3571-4141-B135-F5D7100CD72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28B8-FF41-864D-B576-7A1204DBE4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28D2C-2234-274F-89DA-D7C08966276A}"/>
              </a:ext>
            </a:extLst>
          </p:cNvPr>
          <p:cNvSpPr txBox="1"/>
          <p:nvPr/>
        </p:nvSpPr>
        <p:spPr>
          <a:xfrm>
            <a:off x="405309" y="2633663"/>
            <a:ext cx="9303708" cy="3693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GB" i="1" dirty="0">
                <a:solidFill>
                  <a:schemeClr val="tx1"/>
                </a:solidFill>
              </a:rPr>
              <a:t># Create data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riding = ((17, 18, 21, 22, 19, 21, 25, 22, 25, 24),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           (3, 6, 3.5, 4, 5, 6.3, 4.5, 5, 4.5, 4))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swimming = ((17, 18, 20, 19, 22, 21, 23, 19, 21, 24),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                 (8, 9, 7, 10, 7.5, 9, 8, 7, 8.5, 9))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sailing = ((31, 28, 29, 36, 27, 32, 34, 35, 33, 39),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            (4, 6.3, 6, 3, 5, 7.5, 2, 5, 7, 4))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Plot the data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pyplot.</a:t>
            </a:r>
            <a:r>
              <a:rPr lang="en-GB" b="1" dirty="0" err="1">
                <a:solidFill>
                  <a:srgbClr val="0000FF"/>
                </a:solidFill>
              </a:rPr>
              <a:t>scatter</a:t>
            </a:r>
            <a:r>
              <a:rPr lang="en-GB" dirty="0">
                <a:solidFill>
                  <a:schemeClr val="tx1"/>
                </a:solidFill>
              </a:rPr>
              <a:t>(x=riding[0], y=riding[1], c=</a:t>
            </a:r>
            <a:r>
              <a:rPr lang="en-GB" b="1" dirty="0">
                <a:solidFill>
                  <a:schemeClr val="tx1"/>
                </a:solidFill>
              </a:rPr>
              <a:t>'red'</a:t>
            </a:r>
            <a:r>
              <a:rPr lang="en-GB" dirty="0">
                <a:solidFill>
                  <a:schemeClr val="tx1"/>
                </a:solidFill>
              </a:rPr>
              <a:t>, marker=</a:t>
            </a:r>
            <a:r>
              <a:rPr lang="en-GB" b="1" dirty="0">
                <a:solidFill>
                  <a:schemeClr val="tx1"/>
                </a:solidFill>
              </a:rPr>
              <a:t>'o'</a:t>
            </a:r>
            <a:r>
              <a:rPr lang="en-GB" dirty="0">
                <a:solidFill>
                  <a:schemeClr val="tx1"/>
                </a:solidFill>
              </a:rPr>
              <a:t>, label=</a:t>
            </a:r>
            <a:r>
              <a:rPr lang="en-GB" b="1" dirty="0">
                <a:solidFill>
                  <a:schemeClr val="tx1"/>
                </a:solidFill>
              </a:rPr>
              <a:t>'riding'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pyplot.</a:t>
            </a:r>
            <a:r>
              <a:rPr lang="en-GB" b="1" dirty="0" err="1">
                <a:solidFill>
                  <a:srgbClr val="0000FF"/>
                </a:solidFill>
              </a:rPr>
              <a:t>scatter</a:t>
            </a:r>
            <a:r>
              <a:rPr lang="en-GB" dirty="0">
                <a:solidFill>
                  <a:schemeClr val="tx1"/>
                </a:solidFill>
              </a:rPr>
              <a:t>(x=swimming[0], y=swimming[1], c=</a:t>
            </a:r>
            <a:r>
              <a:rPr lang="en-GB" b="1" dirty="0">
                <a:solidFill>
                  <a:schemeClr val="tx1"/>
                </a:solidFill>
              </a:rPr>
              <a:t>'green'</a:t>
            </a:r>
            <a:r>
              <a:rPr lang="en-GB" dirty="0">
                <a:solidFill>
                  <a:schemeClr val="tx1"/>
                </a:solidFill>
              </a:rPr>
              <a:t>, marker=</a:t>
            </a:r>
            <a:r>
              <a:rPr lang="en-GB" b="1" dirty="0">
                <a:solidFill>
                  <a:schemeClr val="tx1"/>
                </a:solidFill>
              </a:rPr>
              <a:t>'^'</a:t>
            </a:r>
            <a:r>
              <a:rPr lang="en-GB" dirty="0">
                <a:solidFill>
                  <a:schemeClr val="tx1"/>
                </a:solidFill>
              </a:rPr>
              <a:t>, label=</a:t>
            </a:r>
            <a:r>
              <a:rPr lang="en-GB" b="1" dirty="0">
                <a:solidFill>
                  <a:schemeClr val="tx1"/>
                </a:solidFill>
              </a:rPr>
              <a:t>'swimming'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pyplot.</a:t>
            </a:r>
            <a:r>
              <a:rPr lang="en-GB" b="1" dirty="0" err="1">
                <a:solidFill>
                  <a:srgbClr val="0000FF"/>
                </a:solidFill>
              </a:rPr>
              <a:t>scatter</a:t>
            </a:r>
            <a:r>
              <a:rPr lang="en-GB" dirty="0">
                <a:solidFill>
                  <a:schemeClr val="tx1"/>
                </a:solidFill>
              </a:rPr>
              <a:t>(x=sailing[0], y=sailing[1], c=</a:t>
            </a:r>
            <a:r>
              <a:rPr lang="en-GB" b="1" dirty="0">
                <a:solidFill>
                  <a:schemeClr val="tx1"/>
                </a:solidFill>
              </a:rPr>
              <a:t>'blue'</a:t>
            </a:r>
            <a:r>
              <a:rPr lang="en-GB" dirty="0">
                <a:solidFill>
                  <a:schemeClr val="tx1"/>
                </a:solidFill>
              </a:rPr>
              <a:t>, marker=</a:t>
            </a:r>
            <a:r>
              <a:rPr lang="en-GB" b="1" dirty="0">
                <a:solidFill>
                  <a:schemeClr val="tx1"/>
                </a:solidFill>
              </a:rPr>
              <a:t>'*'</a:t>
            </a:r>
            <a:r>
              <a:rPr lang="en-GB" dirty="0">
                <a:solidFill>
                  <a:schemeClr val="tx1"/>
                </a:solidFill>
              </a:rPr>
              <a:t>, label=</a:t>
            </a:r>
            <a:r>
              <a:rPr lang="en-GB" b="1" dirty="0">
                <a:solidFill>
                  <a:schemeClr val="tx1"/>
                </a:solidFill>
              </a:rPr>
              <a:t>'sailing'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B7374D-8532-CC42-BCC9-ED9F97F6B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00" y="188640"/>
            <a:ext cx="3720710" cy="315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12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8AB64-A38C-7C44-9E5B-394A255B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 Plot to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70B21-BE3C-3543-88BC-91F16B97E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Can do this interactively</a:t>
            </a:r>
          </a:p>
          <a:p>
            <a:r>
              <a:rPr lang="en-GB" sz="2400" dirty="0"/>
              <a:t>Or programmatically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50115-64E8-0048-BED6-712BC966FA1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09996-C46C-C84F-87A9-2697E77A60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2F96C-B73A-4045-BBE7-544EECC796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9A2DC2-2358-D940-859C-C1971A1ED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739" y="1700808"/>
            <a:ext cx="4953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459B72-1187-7343-8016-4AAF336479E3}"/>
              </a:ext>
            </a:extLst>
          </p:cNvPr>
          <p:cNvSpPr txBox="1"/>
          <p:nvPr/>
        </p:nvSpPr>
        <p:spPr>
          <a:xfrm>
            <a:off x="632520" y="2852936"/>
            <a:ext cx="5050730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import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matplotlib.pyplot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chemeClr val="tx1"/>
                </a:solidFill>
              </a:rPr>
              <a:t>as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pyplot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Plot a sequence of values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pyplot.plot</a:t>
            </a:r>
            <a:r>
              <a:rPr lang="en-GB" dirty="0">
                <a:solidFill>
                  <a:schemeClr val="tx1"/>
                </a:solidFill>
              </a:rPr>
              <a:t>([3, 4, 6, 9, 11, 12, 10, 11, 14, 16])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>
                <a:solidFill>
                  <a:schemeClr val="tx1"/>
                </a:solidFill>
              </a:rPr>
              <a:t>'Saving plot as </a:t>
            </a:r>
            <a:r>
              <a:rPr lang="en-GB" b="1" dirty="0" err="1">
                <a:solidFill>
                  <a:schemeClr val="tx1"/>
                </a:solidFill>
              </a:rPr>
              <a:t>png</a:t>
            </a:r>
            <a:r>
              <a:rPr lang="en-GB" b="1" dirty="0">
                <a:solidFill>
                  <a:schemeClr val="tx1"/>
                </a:solidFill>
              </a:rPr>
              <a:t> file'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Save the plot to a file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rgbClr val="0000FF"/>
                </a:solidFill>
              </a:rPr>
              <a:t>pyplot.savefig</a:t>
            </a:r>
            <a:r>
              <a:rPr lang="en-GB" dirty="0">
                <a:solidFill>
                  <a:srgbClr val="0000FF"/>
                </a:solidFill>
              </a:rPr>
              <a:t>(</a:t>
            </a:r>
            <a:r>
              <a:rPr lang="en-GB" b="1" dirty="0">
                <a:solidFill>
                  <a:srgbClr val="0000FF"/>
                </a:solidFill>
              </a:rPr>
              <a:t>'</a:t>
            </a:r>
            <a:r>
              <a:rPr lang="en-GB" b="1" dirty="0" err="1">
                <a:solidFill>
                  <a:srgbClr val="0000FF"/>
                </a:solidFill>
              </a:rPr>
              <a:t>plot.png</a:t>
            </a:r>
            <a:r>
              <a:rPr lang="en-GB" b="1" dirty="0">
                <a:solidFill>
                  <a:srgbClr val="0000FF"/>
                </a:solidFill>
              </a:rPr>
              <a:t>'</a:t>
            </a:r>
            <a:r>
              <a:rPr lang="en-GB" dirty="0">
                <a:solidFill>
                  <a:srgbClr val="0000FF"/>
                </a:solidFill>
              </a:rPr>
              <a:t>)</a:t>
            </a:r>
            <a:endParaRPr lang="en-GB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8E433-C7DD-904F-9529-03D7342D9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356" y="3429000"/>
            <a:ext cx="3649519" cy="303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75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018C4-37F7-124B-9459-E2E6B74D7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F0EE0-A6F1-8841-86BA-0E5244857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Matplotlib home</a:t>
            </a:r>
          </a:p>
          <a:p>
            <a:pPr lvl="2"/>
            <a:r>
              <a:rPr lang="en-US" dirty="0"/>
              <a:t>http://</a:t>
            </a:r>
            <a:r>
              <a:rPr lang="en-US" dirty="0" err="1"/>
              <a:t>matplotlib.org</a:t>
            </a:r>
            <a:endParaRPr lang="en-US" dirty="0"/>
          </a:p>
          <a:p>
            <a:r>
              <a:rPr lang="en-US" dirty="0"/>
              <a:t>Python Matplotlib crash course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pythonprogramming.net</a:t>
            </a:r>
            <a:r>
              <a:rPr lang="en-US" dirty="0"/>
              <a:t>/matplotlib-python-3-basics-tutorial</a:t>
            </a:r>
          </a:p>
          <a:p>
            <a:r>
              <a:rPr lang="en-US" dirty="0"/>
              <a:t>Books</a:t>
            </a:r>
          </a:p>
          <a:p>
            <a:pPr lvl="2"/>
            <a:r>
              <a:rPr lang="en-US" dirty="0"/>
              <a:t>Mastering Matplotlib by Duncan M. </a:t>
            </a:r>
            <a:r>
              <a:rPr lang="en-US" dirty="0" err="1"/>
              <a:t>McGreggor</a:t>
            </a:r>
            <a:endParaRPr lang="en-US" dirty="0"/>
          </a:p>
          <a:p>
            <a:pPr lvl="2"/>
            <a:r>
              <a:rPr lang="en-US" dirty="0" err="1"/>
              <a:t>matplotlib</a:t>
            </a:r>
            <a:r>
              <a:rPr lang="en-US" dirty="0"/>
              <a:t> Plotting Cookbook, A. </a:t>
            </a:r>
            <a:r>
              <a:rPr lang="en-US" dirty="0" err="1"/>
              <a:t>Devert</a:t>
            </a:r>
            <a:endParaRPr lang="en-US" dirty="0"/>
          </a:p>
          <a:p>
            <a:pPr lvl="2"/>
            <a:r>
              <a:rPr lang="en-US" dirty="0"/>
              <a:t>Matplotlib for Python Developers, S. Tosi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A4418-C630-504F-B661-6D00B32AF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400" y="4005064"/>
            <a:ext cx="1151014" cy="1416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CBE09C-2633-E345-8CAE-74C38E9DB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256" y="5085184"/>
            <a:ext cx="1141976" cy="141605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1B71133-528E-1242-A379-63F4B70875C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A1BBF2-5B42-D043-9F50-0814705AC5E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A308A3-E0C6-3148-8E74-C0BA279D1A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160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</a:t>
            </a:r>
            <a:r>
              <a:rPr lang="en-GB"/>
              <a:t>for Session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136" y="1700808"/>
            <a:ext cx="8913681" cy="4254870"/>
          </a:xfrm>
        </p:spPr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Where does it fit in?</a:t>
            </a:r>
          </a:p>
          <a:p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pyplot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scripting API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Simple Line Plot</a:t>
            </a:r>
          </a:p>
          <a:p>
            <a:pPr lvl="2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Configuring a Plot</a:t>
            </a:r>
          </a:p>
          <a:p>
            <a:pPr lvl="2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Multiple Line Plot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Bar Charts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Pie Charts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Scatter graph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Saving Plot to a File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MatPlotLib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07473-4524-BA4E-982B-ABAB7A35C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20A3BC-72E1-D04C-A2EB-554C071B2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73" y="2348880"/>
            <a:ext cx="2585864" cy="62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MatPlotLib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3" y="1611115"/>
            <a:ext cx="8913681" cy="4529138"/>
          </a:xfrm>
        </p:spPr>
        <p:txBody>
          <a:bodyPr/>
          <a:lstStyle/>
          <a:p>
            <a:r>
              <a:rPr lang="en-US" sz="2400" dirty="0"/>
              <a:t>A Python plotting library supporting</a:t>
            </a:r>
          </a:p>
          <a:p>
            <a:pPr lvl="1"/>
            <a:r>
              <a:rPr lang="en-US" sz="2000" dirty="0"/>
              <a:t>plots, histograms, bar charts</a:t>
            </a:r>
          </a:p>
          <a:p>
            <a:pPr lvl="1"/>
            <a:r>
              <a:rPr lang="en-US" sz="2000" dirty="0"/>
              <a:t>scatter graphs, heat maps, 3D Plots</a:t>
            </a:r>
          </a:p>
          <a:p>
            <a:pPr lvl="1"/>
            <a:r>
              <a:rPr lang="en-GB" sz="2000" dirty="0"/>
              <a:t>animation, image display etc.</a:t>
            </a:r>
          </a:p>
          <a:p>
            <a:pPr lvl="1"/>
            <a:r>
              <a:rPr lang="en-GB" sz="2000" dirty="0"/>
              <a:t>can have interactive plots</a:t>
            </a:r>
            <a:endParaRPr lang="en-US" sz="2000" dirty="0"/>
          </a:p>
          <a:p>
            <a:r>
              <a:rPr lang="en-US" sz="2400" dirty="0"/>
              <a:t>Very widely used</a:t>
            </a:r>
          </a:p>
          <a:p>
            <a:r>
              <a:rPr lang="en-US" sz="2400" dirty="0"/>
              <a:t>See Matplotlib home page for more details</a:t>
            </a:r>
          </a:p>
          <a:p>
            <a:pPr lvl="2"/>
            <a:r>
              <a:rPr lang="en-US" dirty="0">
                <a:hlinkClick r:id="rId3"/>
              </a:rPr>
              <a:t>http://matplotlib.org/</a:t>
            </a:r>
            <a:endParaRPr lang="en-US" dirty="0"/>
          </a:p>
          <a:p>
            <a:r>
              <a:rPr lang="en-US" sz="2400" dirty="0"/>
              <a:t>Also see W3 Schools for good overview</a:t>
            </a:r>
          </a:p>
          <a:p>
            <a:pPr lvl="2"/>
            <a:r>
              <a:rPr lang="en-US" dirty="0">
                <a:hlinkClick r:id="rId4"/>
              </a:rPr>
              <a:t>https://www.w3schools.com/python/matplotlib_intro.asp</a:t>
            </a:r>
            <a:r>
              <a:rPr lang="en-US" dirty="0"/>
              <a:t> </a:t>
            </a: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MatPlotLib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B4A821-85FA-DE40-9B8D-B9E6089F1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117" y="483749"/>
            <a:ext cx="2585864" cy="620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E1F8A3-3EFC-CC43-A3E0-F6C6A6BCE1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9184" y="2564904"/>
            <a:ext cx="2585864" cy="102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3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CFCE-2FA9-7049-AEA4-BB62C6C1B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does </a:t>
            </a:r>
            <a:r>
              <a:rPr lang="en-GB" dirty="0" err="1"/>
              <a:t>MatPlotLib</a:t>
            </a:r>
            <a:r>
              <a:rPr lang="en-GB" dirty="0"/>
              <a:t> fit 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94D45-F46D-0246-9962-BFE3D4046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 be used in any Python program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2A626-123F-BF45-9820-379ACC52E0F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7BF76-487D-9245-A1CC-8CAB8C16E51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DF59A-A243-0346-8F3A-C9E0E63F1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3B1707-4998-EF4B-85AA-AE7FA673E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735" y="3333378"/>
            <a:ext cx="3475045" cy="15815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CC6195-ED0C-5442-A4AE-107BB21DA6F7}"/>
              </a:ext>
            </a:extLst>
          </p:cNvPr>
          <p:cNvSpPr/>
          <p:nvPr/>
        </p:nvSpPr>
        <p:spPr bwMode="auto">
          <a:xfrm>
            <a:off x="1508432" y="2743200"/>
            <a:ext cx="3657600" cy="251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P</a:t>
            </a:r>
            <a:r>
              <a:rPr lang="en-US" sz="2000" b="0" dirty="0"/>
              <a:t>andas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CC0A73-3B61-8E48-8F12-3DC7929A862B}"/>
              </a:ext>
            </a:extLst>
          </p:cNvPr>
          <p:cNvSpPr/>
          <p:nvPr/>
        </p:nvSpPr>
        <p:spPr bwMode="auto">
          <a:xfrm>
            <a:off x="2194232" y="3200400"/>
            <a:ext cx="2971800" cy="2057400"/>
          </a:xfrm>
          <a:prstGeom prst="rect">
            <a:avLst/>
          </a:prstGeom>
          <a:solidFill>
            <a:srgbClr val="FFD2C8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dirty="0">
                <a:solidFill>
                  <a:schemeClr val="tx1"/>
                </a:solidFill>
              </a:rPr>
              <a:t>Matplotlib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C7D2BA-395F-7F4F-BC6B-12E0AFC895BF}"/>
              </a:ext>
            </a:extLst>
          </p:cNvPr>
          <p:cNvSpPr/>
          <p:nvPr/>
        </p:nvSpPr>
        <p:spPr bwMode="auto">
          <a:xfrm>
            <a:off x="1508432" y="5257800"/>
            <a:ext cx="3657600" cy="685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/>
              <a:t>Python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CC6BF5-BB48-5143-A6B4-E41453ECE0E2}"/>
              </a:ext>
            </a:extLst>
          </p:cNvPr>
          <p:cNvSpPr/>
          <p:nvPr/>
        </p:nvSpPr>
        <p:spPr bwMode="auto">
          <a:xfrm>
            <a:off x="2880032" y="4572000"/>
            <a:ext cx="2286000" cy="685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/>
              <a:t>NumPy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68C171-3521-BC4F-A24D-D8E96F721815}"/>
              </a:ext>
            </a:extLst>
          </p:cNvPr>
          <p:cNvSpPr/>
          <p:nvPr/>
        </p:nvSpPr>
        <p:spPr bwMode="auto">
          <a:xfrm>
            <a:off x="3642032" y="3886200"/>
            <a:ext cx="1524000" cy="685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/>
              <a:t>SciPy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538062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CFCE-2FA9-7049-AEA4-BB62C6C1B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does </a:t>
            </a:r>
            <a:r>
              <a:rPr lang="en-GB" dirty="0" err="1"/>
              <a:t>MatPlotLib</a:t>
            </a:r>
            <a:r>
              <a:rPr lang="en-GB" dirty="0"/>
              <a:t> fit 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94D45-F46D-0246-9962-BFE3D4046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Part of suite of tools commonly used</a:t>
            </a:r>
          </a:p>
          <a:p>
            <a:pPr lvl="1"/>
            <a:r>
              <a:rPr lang="en-GB" dirty="0"/>
              <a:t>in data analytics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2A626-123F-BF45-9820-379ACC52E0F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7BF76-487D-9245-A1CC-8CAB8C16E51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DF59A-A243-0346-8F3A-C9E0E63F1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CC6195-ED0C-5442-A4AE-107BB21DA6F7}"/>
              </a:ext>
            </a:extLst>
          </p:cNvPr>
          <p:cNvSpPr/>
          <p:nvPr/>
        </p:nvSpPr>
        <p:spPr bwMode="auto">
          <a:xfrm>
            <a:off x="1508432" y="2743200"/>
            <a:ext cx="3657600" cy="251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tx1"/>
                </a:solidFill>
              </a:rPr>
              <a:t>pandas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CC0A73-3B61-8E48-8F12-3DC7929A862B}"/>
              </a:ext>
            </a:extLst>
          </p:cNvPr>
          <p:cNvSpPr/>
          <p:nvPr/>
        </p:nvSpPr>
        <p:spPr bwMode="auto">
          <a:xfrm>
            <a:off x="2194232" y="3200400"/>
            <a:ext cx="2971800" cy="2057400"/>
          </a:xfrm>
          <a:prstGeom prst="rect">
            <a:avLst/>
          </a:prstGeom>
          <a:solidFill>
            <a:srgbClr val="FFD2C8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>
                <a:solidFill>
                  <a:schemeClr val="tx1"/>
                </a:solidFill>
              </a:rPr>
              <a:t>Matplotlib</a:t>
            </a:r>
            <a:endParaRPr lang="en-US" sz="2000" b="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C7D2BA-395F-7F4F-BC6B-12E0AFC895BF}"/>
              </a:ext>
            </a:extLst>
          </p:cNvPr>
          <p:cNvSpPr/>
          <p:nvPr/>
        </p:nvSpPr>
        <p:spPr bwMode="auto">
          <a:xfrm>
            <a:off x="1508432" y="5257800"/>
            <a:ext cx="3657600" cy="685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tx1"/>
                </a:solidFill>
              </a:rPr>
              <a:t>Python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CC6BF5-BB48-5143-A6B4-E41453ECE0E2}"/>
              </a:ext>
            </a:extLst>
          </p:cNvPr>
          <p:cNvSpPr/>
          <p:nvPr/>
        </p:nvSpPr>
        <p:spPr bwMode="auto">
          <a:xfrm>
            <a:off x="2880032" y="4572000"/>
            <a:ext cx="2286000" cy="685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tx1"/>
                </a:solidFill>
              </a:rPr>
              <a:t>NumPy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68C171-3521-BC4F-A24D-D8E96F721815}"/>
              </a:ext>
            </a:extLst>
          </p:cNvPr>
          <p:cNvSpPr/>
          <p:nvPr/>
        </p:nvSpPr>
        <p:spPr bwMode="auto">
          <a:xfrm>
            <a:off x="3642032" y="3886200"/>
            <a:ext cx="1524000" cy="685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>
                <a:solidFill>
                  <a:schemeClr val="tx1"/>
                </a:solidFill>
              </a:rPr>
              <a:t>SciPy</a:t>
            </a:r>
            <a:endParaRPr lang="en-US" sz="2000" b="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FC3D3E-3B34-424C-87C7-C0AFAEEC13FD}"/>
              </a:ext>
            </a:extLst>
          </p:cNvPr>
          <p:cNvSpPr/>
          <p:nvPr/>
        </p:nvSpPr>
        <p:spPr bwMode="auto">
          <a:xfrm>
            <a:off x="1508432" y="2743200"/>
            <a:ext cx="3657600" cy="2514600"/>
          </a:xfrm>
          <a:prstGeom prst="rect">
            <a:avLst/>
          </a:prstGeom>
          <a:solidFill>
            <a:srgbClr val="E0F8E0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</a:rPr>
              <a:t>P</a:t>
            </a:r>
            <a:r>
              <a:rPr lang="en-US" sz="2000" b="0" dirty="0">
                <a:solidFill>
                  <a:schemeClr val="tx1"/>
                </a:solidFill>
              </a:rPr>
              <a:t>andas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330D02-161C-0C44-A872-D20CB922A14D}"/>
              </a:ext>
            </a:extLst>
          </p:cNvPr>
          <p:cNvSpPr/>
          <p:nvPr/>
        </p:nvSpPr>
        <p:spPr bwMode="auto">
          <a:xfrm>
            <a:off x="2194232" y="3200400"/>
            <a:ext cx="2971800" cy="2057400"/>
          </a:xfrm>
          <a:prstGeom prst="rect">
            <a:avLst/>
          </a:prstGeom>
          <a:solidFill>
            <a:srgbClr val="FFD2C8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tx1"/>
                </a:solidFill>
              </a:rPr>
              <a:t>Matplotlib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46E7E4-DDF2-8547-9C3F-A1A787FB2CE7}"/>
              </a:ext>
            </a:extLst>
          </p:cNvPr>
          <p:cNvSpPr/>
          <p:nvPr/>
        </p:nvSpPr>
        <p:spPr bwMode="auto">
          <a:xfrm>
            <a:off x="1508432" y="5257800"/>
            <a:ext cx="3657600" cy="685800"/>
          </a:xfrm>
          <a:prstGeom prst="rect">
            <a:avLst/>
          </a:prstGeom>
          <a:solidFill>
            <a:srgbClr val="E3E7FF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tx1"/>
                </a:solidFill>
              </a:rPr>
              <a:t>Python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DC2F45-65C3-6F45-948B-225DADD6DC0F}"/>
              </a:ext>
            </a:extLst>
          </p:cNvPr>
          <p:cNvSpPr/>
          <p:nvPr/>
        </p:nvSpPr>
        <p:spPr bwMode="auto">
          <a:xfrm>
            <a:off x="2880032" y="4572000"/>
            <a:ext cx="2286000" cy="685800"/>
          </a:xfrm>
          <a:prstGeom prst="rect">
            <a:avLst/>
          </a:prstGeom>
          <a:solidFill>
            <a:srgbClr val="BFC8FB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tx1"/>
                </a:solidFill>
              </a:rPr>
              <a:t>NumPy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971785-51D5-4048-A386-573485218391}"/>
              </a:ext>
            </a:extLst>
          </p:cNvPr>
          <p:cNvSpPr/>
          <p:nvPr/>
        </p:nvSpPr>
        <p:spPr bwMode="auto">
          <a:xfrm>
            <a:off x="3642032" y="3886200"/>
            <a:ext cx="1524000" cy="685800"/>
          </a:xfrm>
          <a:prstGeom prst="rect">
            <a:avLst/>
          </a:prstGeom>
          <a:solidFill>
            <a:srgbClr val="FFFFA0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tx1"/>
                </a:solidFill>
              </a:rPr>
              <a:t>SciPy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729E80-BE75-F549-829C-965845C7CC0C}"/>
              </a:ext>
            </a:extLst>
          </p:cNvPr>
          <p:cNvSpPr/>
          <p:nvPr/>
        </p:nvSpPr>
        <p:spPr bwMode="auto">
          <a:xfrm>
            <a:off x="6918632" y="2667000"/>
            <a:ext cx="1828800" cy="3352800"/>
          </a:xfrm>
          <a:prstGeom prst="rect">
            <a:avLst/>
          </a:prstGeom>
          <a:solidFill>
            <a:srgbClr val="EBDC96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tx1"/>
                </a:solidFill>
              </a:rPr>
              <a:t>Data Analytics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F52CDC-AE4A-D54A-BA3C-03AC346A3740}"/>
              </a:ext>
            </a:extLst>
          </p:cNvPr>
          <p:cNvCxnSpPr/>
          <p:nvPr/>
        </p:nvCxnSpPr>
        <p:spPr bwMode="auto">
          <a:xfrm>
            <a:off x="5394632" y="4343400"/>
            <a:ext cx="1143000" cy="0"/>
          </a:xfrm>
          <a:prstGeom prst="straightConnector1">
            <a:avLst/>
          </a:prstGeom>
          <a:solidFill>
            <a:schemeClr val="accent2"/>
          </a:solidFill>
          <a:ln w="1016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38215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59D1-376A-BE49-B4B5-3ECB7787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pyplot</a:t>
            </a:r>
            <a:r>
              <a:rPr lang="en-GB" dirty="0"/>
              <a:t> Scripting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375E7-12AB-0644-BF0C-DDEEC45AB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Several ways to work with </a:t>
            </a:r>
            <a:r>
              <a:rPr lang="en-GB" sz="2400" dirty="0" err="1"/>
              <a:t>MatPlotLib</a:t>
            </a:r>
            <a:endParaRPr lang="en-GB" sz="2400" dirty="0"/>
          </a:p>
          <a:p>
            <a:r>
              <a:rPr lang="en-GB" sz="2400" dirty="0"/>
              <a:t>Most common (and easiest) is via </a:t>
            </a:r>
            <a:r>
              <a:rPr lang="en-GB" sz="2400" dirty="0" err="1"/>
              <a:t>pyplot</a:t>
            </a:r>
            <a:r>
              <a:rPr lang="en-GB" sz="2400" dirty="0"/>
              <a:t> API</a:t>
            </a:r>
          </a:p>
          <a:p>
            <a:pPr lvl="1"/>
            <a:r>
              <a:rPr lang="en-GB" sz="2000" dirty="0"/>
              <a:t>a module of </a:t>
            </a:r>
            <a:r>
              <a:rPr lang="en-GB" sz="2000" dirty="0" err="1"/>
              <a:t>MatPlotLib</a:t>
            </a:r>
            <a:endParaRPr lang="en-GB" sz="2000" dirty="0"/>
          </a:p>
          <a:p>
            <a:pPr lvl="1"/>
            <a:r>
              <a:rPr lang="en-GB" sz="2000" dirty="0"/>
              <a:t>usually </a:t>
            </a:r>
            <a:r>
              <a:rPr lang="en-US" sz="2000" dirty="0"/>
              <a:t>imported as </a:t>
            </a:r>
            <a:r>
              <a:rPr lang="en-US" sz="2000" dirty="0" err="1">
                <a:latin typeface="Courier" pitchFamily="2" charset="0"/>
              </a:rPr>
              <a:t>pyplot</a:t>
            </a:r>
            <a:r>
              <a:rPr lang="en-US" sz="2000" dirty="0"/>
              <a:t> or </a:t>
            </a:r>
            <a:r>
              <a:rPr lang="en-US" sz="2000" dirty="0" err="1">
                <a:latin typeface="Courier" pitchFamily="2" charset="0"/>
              </a:rPr>
              <a:t>plt</a:t>
            </a:r>
            <a:endParaRPr lang="en-US" sz="2000" dirty="0">
              <a:latin typeface="Courier" pitchFamily="2" charset="0"/>
            </a:endParaRPr>
          </a:p>
          <a:p>
            <a:pPr lvl="1"/>
            <a:endParaRPr lang="en-GB" sz="2000" dirty="0"/>
          </a:p>
          <a:p>
            <a:r>
              <a:rPr lang="en-US" sz="2400" dirty="0" err="1"/>
              <a:t>plyplot</a:t>
            </a:r>
            <a:r>
              <a:rPr lang="en-US" sz="2400" dirty="0"/>
              <a:t> API used to </a:t>
            </a:r>
          </a:p>
          <a:p>
            <a:pPr lvl="1"/>
            <a:r>
              <a:rPr lang="en-US" sz="2000" dirty="0"/>
              <a:t>construct the plot</a:t>
            </a:r>
          </a:p>
          <a:p>
            <a:pPr lvl="1"/>
            <a:r>
              <a:rPr lang="en-US" sz="2000" dirty="0"/>
              <a:t>configure labels and axis</a:t>
            </a:r>
          </a:p>
          <a:p>
            <a:pPr lvl="1"/>
            <a:r>
              <a:rPr lang="en-US" sz="2000" dirty="0"/>
              <a:t>manage color and line styles</a:t>
            </a:r>
          </a:p>
          <a:p>
            <a:pPr lvl="1"/>
            <a:r>
              <a:rPr lang="en-US" sz="2000" dirty="0"/>
              <a:t>handles events / allows plots to be interactive</a:t>
            </a:r>
          </a:p>
          <a:p>
            <a:pPr lvl="1"/>
            <a:r>
              <a:rPr lang="en-US" sz="2000" dirty="0"/>
              <a:t>display (show) the plot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600B5-45C3-0E42-A800-95710F904CA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36AC7-5169-FC42-8D9A-6706713C6EB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2766F-B6CB-5B4D-8C11-78F9B6ECE7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BBFBD-91C7-0340-BA0B-B7B285E373B6}"/>
              </a:ext>
            </a:extLst>
          </p:cNvPr>
          <p:cNvSpPr txBox="1"/>
          <p:nvPr/>
        </p:nvSpPr>
        <p:spPr>
          <a:xfrm>
            <a:off x="2144688" y="3573016"/>
            <a:ext cx="417646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import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matplotlib.pyplot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chemeClr val="tx1"/>
                </a:solidFill>
              </a:rPr>
              <a:t>as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b="1" dirty="0" err="1">
                <a:solidFill>
                  <a:srgbClr val="0000FF"/>
                </a:solidFill>
              </a:rPr>
              <a:t>pyplot</a:t>
            </a:r>
            <a:endParaRPr lang="en-GB" b="1" dirty="0">
              <a:solidFill>
                <a:srgbClr val="0000FF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121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AD1D-DBE4-2644-8668-27AFF138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56273-D8AD-A347-AE50-F716BC7D4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Using </a:t>
            </a:r>
            <a:r>
              <a:rPr lang="en-US" sz="2400" dirty="0" err="1"/>
              <a:t>matplotlib.pyplot</a:t>
            </a:r>
            <a:endParaRPr lang="en-US" sz="2400" dirty="0"/>
          </a:p>
          <a:p>
            <a:pPr lvl="1"/>
            <a:r>
              <a:rPr lang="en-US" sz="2000" dirty="0"/>
              <a:t>to generate a basic graph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0396BF-5479-2346-B676-DF175490A7F5}"/>
              </a:ext>
            </a:extLst>
          </p:cNvPr>
          <p:cNvSpPr txBox="1"/>
          <p:nvPr/>
        </p:nvSpPr>
        <p:spPr>
          <a:xfrm>
            <a:off x="809566" y="2707147"/>
            <a:ext cx="5167165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Import the </a:t>
            </a:r>
            <a:r>
              <a:rPr lang="en-GB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pyplot</a:t>
            </a:r>
            <a: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b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</a:rPr>
              <a:t>import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matplotlib.pyplot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</a:rPr>
              <a:t>as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pyplot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Plot a sequence of values</a:t>
            </a:r>
            <a:b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pyplot.</a:t>
            </a:r>
            <a:r>
              <a:rPr lang="en-GB" b="1" dirty="0" err="1">
                <a:solidFill>
                  <a:srgbClr val="0000FF"/>
                </a:solidFill>
              </a:rPr>
              <a:t>plot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([3, 4, 6, 9, 11, 12, 10, 11, 14, 16])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Display the chart in a window</a:t>
            </a:r>
            <a:b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pyplot.</a:t>
            </a:r>
            <a:r>
              <a:rPr lang="en-GB" b="1" dirty="0" err="1">
                <a:solidFill>
                  <a:srgbClr val="0000FF"/>
                </a:solidFill>
              </a:rPr>
              <a:t>show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5BE0E2-47A1-5D4C-8A4E-B031D121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altLang="en-US"/>
              <a:t>28/04/21</a:t>
            </a:r>
            <a:endParaRPr lang="en-US" alt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818359-6DC3-5E4D-85DC-517527A4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MatPlotLib</a:t>
            </a:r>
            <a:endParaRPr lang="en-US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88ABFA-7D09-7A4C-8304-6C5B9CB3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F290-D301-4864-9490-340EF11588D9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DB2AE3-9135-CA4B-A233-D516ACB9D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591" y="3163324"/>
            <a:ext cx="3693226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54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4517A-5AB3-8E48-8B99-D9E093D93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Configuring a Plot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EABE4-FF4D-2C48-B81D-642598B1AA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F320B-60FF-6740-81F1-8664EAAFE95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5D038-8717-A049-A62E-DCD1D403D2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40E12-EB49-D84F-A4E9-7E5BA7E70AFC}"/>
              </a:ext>
            </a:extLst>
          </p:cNvPr>
          <p:cNvSpPr txBox="1"/>
          <p:nvPr/>
        </p:nvSpPr>
        <p:spPr>
          <a:xfrm>
            <a:off x="495300" y="1492311"/>
            <a:ext cx="9205291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GB" b="1" dirty="0">
                <a:solidFill>
                  <a:schemeClr val="tx1"/>
                </a:solidFill>
              </a:rPr>
              <a:t>import</a:t>
            </a:r>
            <a:r>
              <a:rPr lang="en-GB" dirty="0">
                <a:solidFill>
                  <a:schemeClr val="tx1"/>
                </a:solidFill>
              </a:rPr>
              <a:t> matplotlib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import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matplotlib.pyplot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chemeClr val="tx1"/>
                </a:solidFill>
              </a:rPr>
              <a:t>as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pyplot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x = range(1, 11)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y = [3, 4, 6, 9, 11, 12, 10, 11, 14, 16]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Set the axes headings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pyplot.</a:t>
            </a:r>
            <a:r>
              <a:rPr lang="en-GB" b="1" dirty="0" err="1">
                <a:solidFill>
                  <a:srgbClr val="0000FF"/>
                </a:solidFill>
              </a:rPr>
              <a:t>ylabel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b="1" dirty="0">
                <a:solidFill>
                  <a:schemeClr val="tx1"/>
                </a:solidFill>
              </a:rPr>
              <a:t>'y values'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fontsize</a:t>
            </a:r>
            <a:r>
              <a:rPr lang="en-GB" dirty="0">
                <a:solidFill>
                  <a:schemeClr val="tx1"/>
                </a:solidFill>
              </a:rPr>
              <a:t>=12)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pyplot.</a:t>
            </a:r>
            <a:r>
              <a:rPr lang="en-GB" b="1" dirty="0" err="1">
                <a:solidFill>
                  <a:srgbClr val="0000FF"/>
                </a:solidFill>
              </a:rPr>
              <a:t>xlabel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b="1" dirty="0">
                <a:solidFill>
                  <a:schemeClr val="tx1"/>
                </a:solidFill>
              </a:rPr>
              <a:t>'x values'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fontsize</a:t>
            </a:r>
            <a:r>
              <a:rPr lang="en-GB" dirty="0">
                <a:solidFill>
                  <a:schemeClr val="tx1"/>
                </a:solidFill>
              </a:rPr>
              <a:t>=12)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Set the title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pyplot.</a:t>
            </a:r>
            <a:r>
              <a:rPr lang="en-GB" b="1" dirty="0" err="1">
                <a:solidFill>
                  <a:srgbClr val="0000FF"/>
                </a:solidFill>
              </a:rPr>
              <a:t>title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b="1" dirty="0">
                <a:solidFill>
                  <a:schemeClr val="tx1"/>
                </a:solidFill>
              </a:rPr>
              <a:t>"Sample Graph using </a:t>
            </a:r>
            <a:r>
              <a:rPr lang="en-GB" b="1" dirty="0" err="1">
                <a:solidFill>
                  <a:schemeClr val="tx1"/>
                </a:solidFill>
              </a:rPr>
              <a:t>MatPlotLib</a:t>
            </a:r>
            <a:r>
              <a:rPr lang="en-GB" b="1" dirty="0">
                <a:solidFill>
                  <a:schemeClr val="tx1"/>
                </a:solidFill>
              </a:rPr>
              <a:t> " </a:t>
            </a:r>
            <a:r>
              <a:rPr lang="en-GB" dirty="0">
                <a:solidFill>
                  <a:schemeClr val="tx1"/>
                </a:solidFill>
              </a:rPr>
              <a:t>+ str(</a:t>
            </a:r>
            <a:r>
              <a:rPr lang="en-GB" dirty="0" err="1">
                <a:solidFill>
                  <a:schemeClr val="tx1"/>
                </a:solidFill>
              </a:rPr>
              <a:t>matplotlib.__version</a:t>
            </a:r>
            <a:r>
              <a:rPr lang="en-GB" dirty="0">
                <a:solidFill>
                  <a:schemeClr val="tx1"/>
                </a:solidFill>
              </a:rPr>
              <a:t>__))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Configure line on plot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pyplot.plot</a:t>
            </a:r>
            <a:r>
              <a:rPr lang="en-GB" dirty="0">
                <a:solidFill>
                  <a:schemeClr val="tx1"/>
                </a:solidFill>
              </a:rPr>
              <a:t>(x, y, linewidth=2.0, label=</a:t>
            </a:r>
            <a:r>
              <a:rPr lang="en-GB" b="1" dirty="0">
                <a:solidFill>
                  <a:schemeClr val="tx1"/>
                </a:solidFill>
              </a:rPr>
              <a:t>"samples"</a:t>
            </a:r>
            <a:r>
              <a:rPr lang="en-GB" dirty="0">
                <a:solidFill>
                  <a:schemeClr val="tx1"/>
                </a:solidFill>
              </a:rPr>
              <a:t>, marker=</a:t>
            </a:r>
            <a:r>
              <a:rPr lang="en-GB" b="1" dirty="0">
                <a:solidFill>
                  <a:schemeClr val="tx1"/>
                </a:solidFill>
              </a:rPr>
              <a:t>'o'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color</a:t>
            </a:r>
            <a:r>
              <a:rPr lang="en-GB" dirty="0">
                <a:solidFill>
                  <a:schemeClr val="tx1"/>
                </a:solidFill>
              </a:rPr>
              <a:t>=</a:t>
            </a:r>
            <a:r>
              <a:rPr lang="en-GB" b="1" dirty="0">
                <a:solidFill>
                  <a:schemeClr val="tx1"/>
                </a:solidFill>
              </a:rPr>
              <a:t>'blue'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linestyle</a:t>
            </a:r>
            <a:r>
              <a:rPr lang="en-GB" dirty="0">
                <a:solidFill>
                  <a:schemeClr val="tx1"/>
                </a:solidFill>
              </a:rPr>
              <a:t>=</a:t>
            </a:r>
            <a:r>
              <a:rPr lang="en-GB" b="1" dirty="0">
                <a:solidFill>
                  <a:schemeClr val="tx1"/>
                </a:solidFill>
              </a:rPr>
              <a:t>'--'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Include a grid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pyplot.</a:t>
            </a:r>
            <a:r>
              <a:rPr lang="en-GB" b="1" dirty="0" err="1">
                <a:solidFill>
                  <a:srgbClr val="0000FF"/>
                </a:solidFill>
              </a:rPr>
              <a:t>grid</a:t>
            </a:r>
            <a:r>
              <a:rPr lang="en-GB" dirty="0">
                <a:solidFill>
                  <a:schemeClr val="tx1"/>
                </a:solidFill>
              </a:rPr>
              <a:t>()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Display the graph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pyplot.show</a:t>
            </a:r>
            <a:r>
              <a:rPr lang="en-GB" dirty="0">
                <a:solidFill>
                  <a:schemeClr val="tx1"/>
                </a:solidFill>
              </a:rPr>
              <a:t>()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76BBC-11BC-4042-97E4-B73B664A0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6095" y="334795"/>
            <a:ext cx="4464496" cy="512137"/>
          </a:xfrm>
        </p:spPr>
        <p:txBody>
          <a:bodyPr/>
          <a:lstStyle/>
          <a:p>
            <a:r>
              <a:rPr lang="en-GB" sz="2000" dirty="0"/>
              <a:t>Can set x and y labels, graph title, line styles etc.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F26FC6-16D7-EE43-8FF6-755FD2208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128" y="1728055"/>
            <a:ext cx="3184529" cy="270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92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45B59-E31A-DB46-B774-14BDF158E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 Line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13191-CBB1-A043-A563-754EF09BE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1279" y="185997"/>
            <a:ext cx="3672408" cy="532656"/>
          </a:xfrm>
        </p:spPr>
        <p:txBody>
          <a:bodyPr/>
          <a:lstStyle/>
          <a:p>
            <a:r>
              <a:rPr lang="en-GB" sz="2000" dirty="0"/>
              <a:t>Can have more than one graph on a plot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A27D2-B527-E74E-A3F6-8087B4CFFC0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28/04/21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0E97B-0222-B142-BE82-3B4EC6AF510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MatPlotLib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79656-36DF-7347-9C2F-925B8EE98F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7956A-C667-BE46-B858-945B17A943C3}"/>
              </a:ext>
            </a:extLst>
          </p:cNvPr>
          <p:cNvSpPr txBox="1"/>
          <p:nvPr/>
        </p:nvSpPr>
        <p:spPr>
          <a:xfrm>
            <a:off x="519438" y="1459111"/>
            <a:ext cx="6682423" cy="52322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</a:rPr>
              <a:t># …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x = range(1, 11)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y1 = [3, 4, 6, 9, 11, 12, 10, 11, 14, 16]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y2 = [4, 5, 6, 7, 8, 7, 6, 3, 2, 1]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y3 = [10, 11.5, 12, 10.5, 9, 7.5, 7, 4, 2.3, 1]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…</a:t>
            </a:r>
          </a:p>
          <a:p>
            <a:pPr>
              <a:spcBef>
                <a:spcPts val="300"/>
              </a:spcBef>
              <a:buNone/>
            </a:pPr>
            <a:r>
              <a:rPr lang="en-GB" i="1" dirty="0">
                <a:solidFill>
                  <a:schemeClr val="tx1"/>
                </a:solidFill>
              </a:rPr>
              <a:t># Draw each line graph</a:t>
            </a:r>
          </a:p>
          <a:p>
            <a:pPr>
              <a:spcBef>
                <a:spcPts val="300"/>
              </a:spcBef>
              <a:buNone/>
            </a:pPr>
            <a:r>
              <a:rPr lang="en-GB" dirty="0" err="1">
                <a:solidFill>
                  <a:schemeClr val="tx1"/>
                </a:solidFill>
              </a:rPr>
              <a:t>pyplot.</a:t>
            </a:r>
            <a:r>
              <a:rPr lang="en-GB" b="1" dirty="0" err="1">
                <a:solidFill>
                  <a:srgbClr val="0000FF"/>
                </a:solidFill>
              </a:rPr>
              <a:t>plot</a:t>
            </a:r>
            <a:r>
              <a:rPr lang="en-GB" dirty="0">
                <a:solidFill>
                  <a:schemeClr val="tx1"/>
                </a:solidFill>
              </a:rPr>
              <a:t>(x, y1, label=</a:t>
            </a:r>
            <a:r>
              <a:rPr lang="en-GB" b="1" dirty="0">
                <a:solidFill>
                  <a:schemeClr val="tx1"/>
                </a:solidFill>
              </a:rPr>
              <a:t>"dataset1"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color</a:t>
            </a:r>
            <a:r>
              <a:rPr lang="en-GB" dirty="0">
                <a:solidFill>
                  <a:schemeClr val="tx1"/>
                </a:solidFill>
              </a:rPr>
              <a:t>=</a:t>
            </a:r>
            <a:r>
              <a:rPr lang="en-GB" b="1" dirty="0">
                <a:solidFill>
                  <a:schemeClr val="tx1"/>
                </a:solidFill>
              </a:rPr>
              <a:t>'blue'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linestyle</a:t>
            </a:r>
            <a:r>
              <a:rPr lang="en-GB" dirty="0">
                <a:solidFill>
                  <a:schemeClr val="tx1"/>
                </a:solidFill>
              </a:rPr>
              <a:t>=</a:t>
            </a:r>
            <a:r>
              <a:rPr lang="en-GB" b="1" dirty="0">
                <a:solidFill>
                  <a:schemeClr val="tx1"/>
                </a:solidFill>
              </a:rPr>
              <a:t>'--'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pyplot.</a:t>
            </a:r>
            <a:r>
              <a:rPr lang="en-GB" b="1" dirty="0" err="1">
                <a:solidFill>
                  <a:srgbClr val="0000FF"/>
                </a:solidFill>
              </a:rPr>
              <a:t>plot</a:t>
            </a:r>
            <a:r>
              <a:rPr lang="en-GB" dirty="0">
                <a:solidFill>
                  <a:schemeClr val="tx1"/>
                </a:solidFill>
              </a:rPr>
              <a:t>(x, y2, label=</a:t>
            </a:r>
            <a:r>
              <a:rPr lang="en-GB" b="1" dirty="0">
                <a:solidFill>
                  <a:schemeClr val="tx1"/>
                </a:solidFill>
              </a:rPr>
              <a:t>"dataset2"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color</a:t>
            </a:r>
            <a:r>
              <a:rPr lang="en-GB" dirty="0">
                <a:solidFill>
                  <a:schemeClr val="tx1"/>
                </a:solidFill>
              </a:rPr>
              <a:t>=</a:t>
            </a:r>
            <a:r>
              <a:rPr lang="en-GB" b="1" dirty="0">
                <a:solidFill>
                  <a:schemeClr val="tx1"/>
                </a:solidFill>
              </a:rPr>
              <a:t>'red'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linestyle</a:t>
            </a:r>
            <a:r>
              <a:rPr lang="en-GB" dirty="0">
                <a:solidFill>
                  <a:schemeClr val="tx1"/>
                </a:solidFill>
              </a:rPr>
              <a:t>=</a:t>
            </a:r>
            <a:r>
              <a:rPr lang="en-GB" b="1" dirty="0">
                <a:solidFill>
                  <a:schemeClr val="tx1"/>
                </a:solidFill>
              </a:rPr>
              <a:t>':'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pyplot.</a:t>
            </a:r>
            <a:r>
              <a:rPr lang="en-GB" b="1" dirty="0" err="1">
                <a:solidFill>
                  <a:srgbClr val="0000FF"/>
                </a:solidFill>
              </a:rPr>
              <a:t>plot</a:t>
            </a:r>
            <a:r>
              <a:rPr lang="en-GB" dirty="0">
                <a:solidFill>
                  <a:schemeClr val="tx1"/>
                </a:solidFill>
              </a:rPr>
              <a:t>(x, y3, label=</a:t>
            </a:r>
            <a:r>
              <a:rPr lang="en-GB" b="1" dirty="0">
                <a:solidFill>
                  <a:schemeClr val="tx1"/>
                </a:solidFill>
              </a:rPr>
              <a:t>"dataset3"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color</a:t>
            </a:r>
            <a:r>
              <a:rPr lang="en-GB" dirty="0">
                <a:solidFill>
                  <a:schemeClr val="tx1"/>
                </a:solidFill>
              </a:rPr>
              <a:t>=</a:t>
            </a:r>
            <a:r>
              <a:rPr lang="en-GB" b="1" dirty="0">
                <a:solidFill>
                  <a:schemeClr val="tx1"/>
                </a:solidFill>
              </a:rPr>
              <a:t>'green'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Generate the legend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pyplot.legend</a:t>
            </a:r>
            <a:r>
              <a:rPr lang="en-GB" dirty="0">
                <a:solidFill>
                  <a:schemeClr val="tx1"/>
                </a:solidFill>
              </a:rPr>
              <a:t>()</a:t>
            </a:r>
          </a:p>
          <a:p>
            <a:pPr>
              <a:spcBef>
                <a:spcPts val="300"/>
              </a:spcBef>
              <a:buNone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GB" dirty="0" err="1">
                <a:solidFill>
                  <a:schemeClr val="tx1"/>
                </a:solidFill>
              </a:rPr>
              <a:t>pyplot.show</a:t>
            </a:r>
            <a:r>
              <a:rPr lang="en-GB" dirty="0">
                <a:solidFill>
                  <a:schemeClr val="tx1"/>
                </a:solidFill>
              </a:rPr>
              <a:t>()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59AC3A-1B6E-4749-9FA3-912A9EAC0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329" y="980728"/>
            <a:ext cx="3073267" cy="260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1482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603BB9-7FC1-4F2E-8AB6-EFEF4D0B86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F4D18E-7B56-4D48-902E-38B47E1EA4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1553</Words>
  <Application>Microsoft Macintosh PowerPoint</Application>
  <PresentationFormat>A4 Paper (210x297 mm)</PresentationFormat>
  <Paragraphs>163</Paragraphs>
  <Slides>17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Courier</vt:lpstr>
      <vt:lpstr>Garamond</vt:lpstr>
      <vt:lpstr>Times New Roman</vt:lpstr>
      <vt:lpstr>Verdana</vt:lpstr>
      <vt:lpstr>Wingdings</vt:lpstr>
      <vt:lpstr>Default Design</vt:lpstr>
      <vt:lpstr>1_Default Design</vt:lpstr>
      <vt:lpstr>Graphing with MatPlotLib (Optional)</vt:lpstr>
      <vt:lpstr>Plan for Session</vt:lpstr>
      <vt:lpstr>What is MatPlotLib?</vt:lpstr>
      <vt:lpstr>Where does MatPlotLib fit in?</vt:lpstr>
      <vt:lpstr>Where does MatPlotLib fit in?</vt:lpstr>
      <vt:lpstr>pyplot Scripting API</vt:lpstr>
      <vt:lpstr>Simple Plot</vt:lpstr>
      <vt:lpstr>Configuring a Plot</vt:lpstr>
      <vt:lpstr>Multi Line Plot</vt:lpstr>
      <vt:lpstr>Bar Charts</vt:lpstr>
      <vt:lpstr>Bar Charts</vt:lpstr>
      <vt:lpstr>Pie Charts</vt:lpstr>
      <vt:lpstr>Pie Charts</vt:lpstr>
      <vt:lpstr>Scatter Plots</vt:lpstr>
      <vt:lpstr>Save Plot to a File</vt:lpstr>
      <vt:lpstr>Additional Useful 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Jasper Kent - Framework Training</cp:lastModifiedBy>
  <cp:revision>95</cp:revision>
  <dcterms:modified xsi:type="dcterms:W3CDTF">2024-08-21T15:37:48Z</dcterms:modified>
</cp:coreProperties>
</file>